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EF88AE-3C19-4F96-A205-C6A2A124E164}">
  <a:tblStyle styleId="{6EEF88AE-3C19-4F96-A205-C6A2A124E16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4.xml"/><Relationship Id="rId22" Type="http://schemas.openxmlformats.org/officeDocument/2006/relationships/font" Target="fonts/PlusJakartaSansMedium-italic.fntdata"/><Relationship Id="rId10" Type="http://schemas.openxmlformats.org/officeDocument/2006/relationships/slide" Target="slides/slide3.xml"/><Relationship Id="rId21" Type="http://schemas.openxmlformats.org/officeDocument/2006/relationships/font" Target="fonts/PlusJakartaSansMedium-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Medium-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716617b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716617b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5d5790ff43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5d5790ff43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601543a6b8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601543a6b8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e804bcd4f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5e804bcd4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e804bcd4f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e804bcd4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01543a6b8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01543a6b8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www.npr.org/sections/thetwo-way/2017/03/21/520938221/boston-students-get-a-glimpse-of-a-whole-new-world-with-different-maps" TargetMode="External"/><Relationship Id="rId4" Type="http://schemas.openxmlformats.org/officeDocument/2006/relationships/hyperlink" Target="http://www.npr.org/sections/thetwo-way/2017/03/21/520938221/boston-students-get-a-glimpse-of-a-whole-new-world-with-different-maps" TargetMode="External"/><Relationship Id="rId5" Type="http://schemas.openxmlformats.org/officeDocument/2006/relationships/image" Target="../media/image1.png"/><Relationship Id="rId6"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hyperlink" Target="http://www.npr.org/sections/thetwo-way/2017/03/21/520938221/boston-students-get-a-glimpse-of-a-whole-new-world-with-different-maps" TargetMode="External"/><Relationship Id="rId4" Type="http://schemas.openxmlformats.org/officeDocument/2006/relationships/hyperlink" Target="http://www.npr.org/sections/thetwo-way/2017/03/21/520938221/boston-students-get-a-glimpse-of-a-whole-new-world-with-different-maps" TargetMode="External"/><Relationship Id="rId5" Type="http://schemas.openxmlformats.org/officeDocument/2006/relationships/image" Target="../media/image1.png"/><Relationship Id="rId6"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Launch Activity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 of the World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0" name="Google Shape;100;p2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1" name="Google Shape;101;p25"/>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2" name="Google Shape;102;p25"/>
          <p:cNvSpPr txBox="1"/>
          <p:nvPr/>
        </p:nvSpPr>
        <p:spPr>
          <a:xfrm>
            <a:off x="455400" y="1541125"/>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Label the seven continents on the map below (which is a Mercator projection). Then, write at least one thing you know (or think you know) about each continent.</a:t>
            </a:r>
            <a:endParaRPr sz="1100">
              <a:solidFill>
                <a:schemeClr val="dk1"/>
              </a:solidFill>
              <a:latin typeface="Halant"/>
              <a:ea typeface="Halant"/>
              <a:cs typeface="Halant"/>
              <a:sym typeface="Halant"/>
            </a:endParaRPr>
          </a:p>
        </p:txBody>
      </p:sp>
      <p:sp>
        <p:nvSpPr>
          <p:cNvPr id="103" name="Google Shape;103;p25"/>
          <p:cNvSpPr txBox="1"/>
          <p:nvPr/>
        </p:nvSpPr>
        <p:spPr>
          <a:xfrm>
            <a:off x="359800" y="6022075"/>
            <a:ext cx="6834300" cy="2829300"/>
          </a:xfrm>
          <a:prstGeom prst="rect">
            <a:avLst/>
          </a:prstGeom>
          <a:noFill/>
          <a:ln>
            <a:noFill/>
          </a:ln>
        </p:spPr>
        <p:txBody>
          <a:bodyPr anchorCtr="0" anchor="t" bIns="109725" lIns="109725" spcFirstLastPara="1" rIns="109725" wrap="square" tIns="109725">
            <a:noAutofit/>
          </a:bodyPr>
          <a:lstStyle/>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1. Africa:</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2. </a:t>
            </a:r>
            <a:r>
              <a:rPr lang="en" sz="1200">
                <a:solidFill>
                  <a:schemeClr val="dk1"/>
                </a:solidFill>
                <a:latin typeface="Inter"/>
                <a:ea typeface="Inter"/>
                <a:cs typeface="Inter"/>
                <a:sym typeface="Inter"/>
              </a:rPr>
              <a:t>Antarctica</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3. </a:t>
            </a:r>
            <a:r>
              <a:rPr lang="en" sz="1200">
                <a:solidFill>
                  <a:schemeClr val="dk1"/>
                </a:solidFill>
                <a:latin typeface="Inter"/>
                <a:ea typeface="Inter"/>
                <a:cs typeface="Inter"/>
                <a:sym typeface="Inter"/>
              </a:rPr>
              <a:t>Asia:</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4: Australia:</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5. Europe:</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6. North America:</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7. South America:</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4" name="Google Shape;104;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5" name="Google Shape;105;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6" name="Google Shape;106;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7" name="Google Shape;107;p25" title="US His DC Project - 2025-06-03T095848.953.jpg"/>
          <p:cNvPicPr preferRelativeResize="0"/>
          <p:nvPr/>
        </p:nvPicPr>
        <p:blipFill>
          <a:blip r:embed="rId5">
            <a:alphaModFix/>
          </a:blip>
          <a:stretch>
            <a:fillRect/>
          </a:stretch>
        </p:blipFill>
        <p:spPr>
          <a:xfrm>
            <a:off x="639138" y="2140525"/>
            <a:ext cx="6494131" cy="36529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Gallery Walk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as Arguments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3" name="Google Shape;113;p26"/>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14" name="Google Shape;114;p26"/>
          <p:cNvSpPr txBox="1"/>
          <p:nvPr/>
        </p:nvSpPr>
        <p:spPr>
          <a:xfrm>
            <a:off x="455400" y="1160125"/>
            <a:ext cx="6861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Answer the question below, then analyze each map, considering the stories they might be telling.</a:t>
            </a:r>
            <a:endParaRPr sz="1200">
              <a:solidFill>
                <a:schemeClr val="dk1"/>
              </a:solidFill>
              <a:latin typeface="Halant"/>
              <a:ea typeface="Halant"/>
              <a:cs typeface="Halant"/>
              <a:sym typeface="Halant"/>
            </a:endParaRPr>
          </a:p>
        </p:txBody>
      </p:sp>
      <p:sp>
        <p:nvSpPr>
          <p:cNvPr id="115" name="Google Shape;115;p26"/>
          <p:cNvSpPr txBox="1"/>
          <p:nvPr/>
        </p:nvSpPr>
        <p:spPr>
          <a:xfrm>
            <a:off x="469050" y="1668975"/>
            <a:ext cx="6834300" cy="14442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In what ways might maps be arguments for how we see the world?</a:t>
            </a:r>
            <a:endParaRPr sz="1200">
              <a:solidFill>
                <a:schemeClr val="dk1"/>
              </a:solidFill>
              <a:latin typeface="Inter"/>
              <a:ea typeface="Inter"/>
              <a:cs typeface="Inter"/>
              <a:sym typeface="Inter"/>
            </a:endParaRPr>
          </a:p>
        </p:txBody>
      </p:sp>
      <p:graphicFrame>
        <p:nvGraphicFramePr>
          <p:cNvPr id="116" name="Google Shape;116;p26"/>
          <p:cNvGraphicFramePr/>
          <p:nvPr/>
        </p:nvGraphicFramePr>
        <p:xfrm>
          <a:off x="482700" y="3187725"/>
          <a:ext cx="3000000" cy="3000000"/>
        </p:xfrm>
        <a:graphic>
          <a:graphicData uri="http://schemas.openxmlformats.org/drawingml/2006/table">
            <a:tbl>
              <a:tblPr>
                <a:noFill/>
                <a:tableStyleId>{6EEF88AE-3C19-4F96-A205-C6A2A124E164}</a:tableStyleId>
              </a:tblPr>
              <a:tblGrid>
                <a:gridCol w="1078025"/>
                <a:gridCol w="1963500"/>
                <a:gridCol w="1923250"/>
                <a:gridCol w="1869525"/>
              </a:tblGrid>
              <a:tr h="260950">
                <a:tc>
                  <a:txBody>
                    <a:bodyPr/>
                    <a:lstStyle/>
                    <a:p>
                      <a:pPr indent="0" lvl="0" marL="0" rtl="0" algn="ctr">
                        <a:spcBef>
                          <a:spcPts val="0"/>
                        </a:spcBef>
                        <a:spcAft>
                          <a:spcPts val="0"/>
                        </a:spcAft>
                        <a:buNone/>
                      </a:pPr>
                      <a:r>
                        <a:t/>
                      </a:r>
                      <a:endParaRPr b="1" sz="1100">
                        <a:latin typeface="Halant"/>
                        <a:ea typeface="Halant"/>
                        <a:cs typeface="Halant"/>
                        <a:sym typeface="Halant"/>
                      </a:endParaRPr>
                    </a:p>
                    <a:p>
                      <a:pPr indent="0" lvl="0" marL="0" rtl="0" algn="ctr">
                        <a:spcBef>
                          <a:spcPts val="0"/>
                        </a:spcBef>
                        <a:spcAft>
                          <a:spcPts val="0"/>
                        </a:spcAft>
                        <a:buNone/>
                      </a:pPr>
                      <a:r>
                        <a:rPr b="1" lang="en" sz="1100">
                          <a:latin typeface="Halant"/>
                          <a:ea typeface="Halant"/>
                          <a:cs typeface="Halant"/>
                          <a:sym typeface="Halant"/>
                        </a:rPr>
                        <a:t>Questions</a:t>
                      </a:r>
                      <a:endParaRPr b="1" sz="1100">
                        <a:latin typeface="Halant"/>
                        <a:ea typeface="Halant"/>
                        <a:cs typeface="Halant"/>
                        <a:sym typeface="Halan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stands out about the map?</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story might it be telling?</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is a question you might as to know more?</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1</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2</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3</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4</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79550">
                <a:tc>
                  <a:txBody>
                    <a:bodyPr/>
                    <a:lstStyle/>
                    <a:p>
                      <a:pPr indent="0" lvl="0" marL="0" rtl="0" algn="l">
                        <a:spcBef>
                          <a:spcPts val="0"/>
                        </a:spcBef>
                        <a:spcAft>
                          <a:spcPts val="0"/>
                        </a:spcAft>
                        <a:buNone/>
                      </a:pPr>
                      <a:r>
                        <a:t/>
                      </a:r>
                      <a:endParaRPr b="1" sz="1100">
                        <a:solidFill>
                          <a:schemeClr val="dk1"/>
                        </a:solidFill>
                        <a:latin typeface="Halant"/>
                        <a:ea typeface="Halant"/>
                        <a:cs typeface="Halant"/>
                        <a:sym typeface="Halant"/>
                      </a:endParaRPr>
                    </a:p>
                    <a:p>
                      <a:pPr indent="0" lvl="0" marL="0" rtl="0" algn="ctr">
                        <a:spcBef>
                          <a:spcPts val="0"/>
                        </a:spcBef>
                        <a:spcAft>
                          <a:spcPts val="0"/>
                        </a:spcAft>
                        <a:buNone/>
                      </a:pPr>
                      <a:r>
                        <a:rPr b="1" lang="en" sz="1100">
                          <a:solidFill>
                            <a:schemeClr val="dk1"/>
                          </a:solidFill>
                          <a:latin typeface="Halant"/>
                          <a:ea typeface="Halant"/>
                          <a:cs typeface="Halant"/>
                          <a:sym typeface="Halant"/>
                        </a:rPr>
                        <a:t>Map 5</a:t>
                      </a:r>
                      <a:endParaRPr b="1" sz="1100">
                        <a:solidFill>
                          <a:schemeClr val="dk1"/>
                        </a:solidFill>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4925">
                <a:tc>
                  <a:txBody>
                    <a:bodyPr/>
                    <a:lstStyle/>
                    <a:p>
                      <a:pPr indent="0" lvl="0" marL="0" rtl="0" algn="ctr">
                        <a:spcBef>
                          <a:spcPts val="0"/>
                        </a:spcBef>
                        <a:spcAft>
                          <a:spcPts val="0"/>
                        </a:spcAft>
                        <a:buNone/>
                      </a:pPr>
                      <a:r>
                        <a:rPr b="1" lang="en" sz="1100">
                          <a:solidFill>
                            <a:schemeClr val="dk1"/>
                          </a:solidFill>
                          <a:latin typeface="Halant"/>
                          <a:ea typeface="Halant"/>
                          <a:cs typeface="Halant"/>
                          <a:sym typeface="Halant"/>
                        </a:rPr>
                        <a:t>Map 6</a:t>
                      </a:r>
                      <a:endParaRPr b="1" sz="1100">
                        <a:solidFill>
                          <a:schemeClr val="dk1"/>
                        </a:solidFill>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7" name="Google Shape;117;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8" name="Google Shape;118;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9" name="Google Shape;119;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graphicFrame>
        <p:nvGraphicFramePr>
          <p:cNvPr id="124" name="Google Shape;124;p27"/>
          <p:cNvGraphicFramePr/>
          <p:nvPr/>
        </p:nvGraphicFramePr>
        <p:xfrm>
          <a:off x="339241" y="1741714"/>
          <a:ext cx="3000000" cy="3000000"/>
        </p:xfrm>
        <a:graphic>
          <a:graphicData uri="http://schemas.openxmlformats.org/drawingml/2006/table">
            <a:tbl>
              <a:tblPr>
                <a:noFill/>
                <a:tableStyleId>{6EEF88AE-3C19-4F96-A205-C6A2A124E164}</a:tableStyleId>
              </a:tblPr>
              <a:tblGrid>
                <a:gridCol w="7081925"/>
              </a:tblGrid>
              <a:tr h="524250">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Halant"/>
                          <a:ea typeface="Halant"/>
                          <a:cs typeface="Halant"/>
                          <a:sym typeface="Halant"/>
                        </a:rPr>
                        <a:t>Source: Cara Giaimo, “Why Map Historians Are Annoyed With Boston Public Schools,” in </a:t>
                      </a:r>
                      <a:r>
                        <a:rPr i="1" lang="en" sz="1100">
                          <a:solidFill>
                            <a:schemeClr val="dk1"/>
                          </a:solidFill>
                          <a:latin typeface="Halant"/>
                          <a:ea typeface="Halant"/>
                          <a:cs typeface="Halant"/>
                          <a:sym typeface="Halant"/>
                        </a:rPr>
                        <a:t>Atlas Obscura</a:t>
                      </a:r>
                      <a:r>
                        <a:rPr lang="en" sz="1100">
                          <a:solidFill>
                            <a:schemeClr val="dk1"/>
                          </a:solidFill>
                          <a:latin typeface="Halant"/>
                          <a:ea typeface="Halant"/>
                          <a:cs typeface="Halant"/>
                          <a:sym typeface="Halant"/>
                        </a:rPr>
                        <a:t>, March 29, 2017.</a:t>
                      </a:r>
                      <a:endParaRPr sz="1100">
                        <a:solidFill>
                          <a:schemeClr val="dk1"/>
                        </a:solidFill>
                        <a:latin typeface="Halant"/>
                        <a:ea typeface="Halant"/>
                        <a:cs typeface="Halant"/>
                        <a:sym typeface="Halant"/>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07075">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Earlier this month, the social studies classrooms of Boston Public Schools underwent a slight but significant change in decor. Their walls were already hung with the Mercator Projection—a common choice of world maps for schools—which distorts the size of each land mass but keeps continental shapes intact. But now the classrooms have received a different projection, the Peters, which stretches out the world in order to give each continent a proportionally accurate amount of room. On the Peters, Canada—so huge on the Mercator—shrinks to its proper size, while Africa, which the Mercator shows shrunk and jammed beneath a too-large Europe, stretches out.</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Boston educators are celebrating the choice. “It was amazingly interesting to see [the students] questioning what they thought they knew,” social studies director Natacha Scott </a:t>
                      </a:r>
                      <a:r>
                        <a:rPr lang="en" sz="1100">
                          <a:solidFill>
                            <a:schemeClr val="dk1"/>
                          </a:solidFill>
                          <a:uFill>
                            <a:noFill/>
                          </a:uFill>
                          <a:latin typeface="Inter"/>
                          <a:ea typeface="Inter"/>
                          <a:cs typeface="Inter"/>
                          <a:sym typeface="Inter"/>
                          <a:hlinkClick r:id="rId3">
                            <a:extLst>
                              <a:ext uri="{A12FA001-AC4F-418D-AE19-62706E023703}">
                                <ahyp:hlinkClr val="tx"/>
                              </a:ext>
                            </a:extLst>
                          </a:hlinkClick>
                        </a:rPr>
                        <a:t>told </a:t>
                      </a:r>
                      <a:r>
                        <a:rPr i="1" lang="en" sz="1100">
                          <a:solidFill>
                            <a:schemeClr val="dk1"/>
                          </a:solidFill>
                          <a:uFill>
                            <a:noFill/>
                          </a:uFill>
                          <a:latin typeface="Inter"/>
                          <a:ea typeface="Inter"/>
                          <a:cs typeface="Inter"/>
                          <a:sym typeface="Inter"/>
                          <a:hlinkClick r:id="rId4">
                            <a:extLst>
                              <a:ext uri="{A12FA001-AC4F-418D-AE19-62706E023703}">
                                <ahyp:hlinkClr val="tx"/>
                              </a:ext>
                            </a:extLst>
                          </a:hlinkClick>
                        </a:rPr>
                        <a:t>NPR</a:t>
                      </a:r>
                      <a:r>
                        <a:rPr lang="en" sz="1100">
                          <a:solidFill>
                            <a:schemeClr val="dk1"/>
                          </a:solidFill>
                          <a:latin typeface="Inter"/>
                          <a:ea typeface="Inter"/>
                          <a:cs typeface="Inter"/>
                          <a:sym typeface="Inter"/>
                        </a:rPr>
                        <a:t> after the Peters was introduced…</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“There are a large number of other map projections, many of which are better than either one of those,” says Mark Monmonier, author of </a:t>
                      </a:r>
                      <a:r>
                        <a:rPr i="1" lang="en" sz="1100">
                          <a:solidFill>
                            <a:schemeClr val="dk1"/>
                          </a:solidFill>
                          <a:latin typeface="Inter"/>
                          <a:ea typeface="Inter"/>
                          <a:cs typeface="Inter"/>
                          <a:sym typeface="Inter"/>
                        </a:rPr>
                        <a:t>Rhumb Lines and Map Wars: A Social History of the Mercator Projection</a:t>
                      </a:r>
                      <a:r>
                        <a:rPr lang="en" sz="1100">
                          <a:solidFill>
                            <a:schemeClr val="dk1"/>
                          </a:solidFill>
                          <a:latin typeface="Inter"/>
                          <a:ea typeface="Inter"/>
                          <a:cs typeface="Inter"/>
                          <a:sym typeface="Inter"/>
                        </a:rPr>
                        <a:t>. Even Ronald Grim, curator of the Norman B. Leventhal Map Center at the Boston Public Library, had concerns: “In my mind, both the Mercator and the Peters are controversial projections,” he says in a phone interview. “But we were not asked to be part of the decision.”</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Making a map projection is a necessarily difficult task. The Earth is resolutely three-dimensional, and any attempts to smooth it out are going to add a certain amount of warping. It’s a balancing act: the more accurate you make the continents’ relative area, the more you have to distort their shapes, and vice versa. The art of cartography lies in choosing to privilege one or another of these accuracies—or finding a sweet spot between them that serves your particular purpose.</a:t>
                      </a:r>
                      <a:endParaRPr sz="1100">
                        <a:solidFill>
                          <a:schemeClr val="dk1"/>
                        </a:solidFill>
                        <a:latin typeface="Inter"/>
                        <a:ea typeface="Inter"/>
                        <a:cs typeface="Inter"/>
                        <a:sym typeface="Inter"/>
                      </a:endParaRPr>
                    </a:p>
                  </a:txBody>
                  <a:tcPr marT="95775" marB="95775" marR="97150" marL="971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25" name="Google Shape;125;p27"/>
          <p:cNvSpPr txBox="1"/>
          <p:nvPr/>
        </p:nvSpPr>
        <p:spPr>
          <a:xfrm>
            <a:off x="339175" y="1085750"/>
            <a:ext cx="7081800" cy="5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Analyze the following sources with a 3, 2, 1 Approach. List three details from the source. Make two connections to other historical ideas, events, people, developments, etc. Write a one sentence summary.</a:t>
            </a:r>
            <a:endParaRPr sz="1200">
              <a:solidFill>
                <a:srgbClr val="000000"/>
              </a:solidFill>
              <a:latin typeface="Halant"/>
              <a:ea typeface="Halant"/>
              <a:cs typeface="Halant"/>
              <a:sym typeface="Halant"/>
            </a:endParaRPr>
          </a:p>
        </p:txBody>
      </p:sp>
      <p:sp>
        <p:nvSpPr>
          <p:cNvPr id="126" name="Google Shape;126;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3, 2, 1 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in Schools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28" name="Google Shape;128;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9" name="Google Shape;129;p27"/>
          <p:cNvPicPr preferRelativeResize="0"/>
          <p:nvPr/>
        </p:nvPicPr>
        <p:blipFill>
          <a:blip r:embed="rId6">
            <a:alphaModFix/>
          </a:blip>
          <a:stretch>
            <a:fillRect/>
          </a:stretch>
        </p:blipFill>
        <p:spPr>
          <a:xfrm>
            <a:off x="381544" y="9348271"/>
            <a:ext cx="425136" cy="425136"/>
          </a:xfrm>
          <a:prstGeom prst="rect">
            <a:avLst/>
          </a:prstGeom>
          <a:noFill/>
          <a:ln>
            <a:noFill/>
          </a:ln>
        </p:spPr>
      </p:pic>
      <p:sp>
        <p:nvSpPr>
          <p:cNvPr id="130" name="Google Shape;130;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1" name="Google Shape;131;p27"/>
          <p:cNvGraphicFramePr/>
          <p:nvPr/>
        </p:nvGraphicFramePr>
        <p:xfrm>
          <a:off x="381500" y="6515100"/>
          <a:ext cx="3000000" cy="3000000"/>
        </p:xfrm>
        <a:graphic>
          <a:graphicData uri="http://schemas.openxmlformats.org/drawingml/2006/table">
            <a:tbl>
              <a:tblPr>
                <a:noFill/>
                <a:tableStyleId>{6EEF88AE-3C19-4F96-A205-C6A2A124E164}</a:tableStyleId>
              </a:tblPr>
              <a:tblGrid>
                <a:gridCol w="2346500"/>
                <a:gridCol w="2346500"/>
                <a:gridCol w="2346500"/>
              </a:tblGrid>
              <a:tr h="381000">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381000">
                <a:tc gridSpan="3">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hMerge="1"/>
                <a:tc hMerge="1"/>
              </a:tr>
              <a:tr h="381000">
                <a:tc>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1 SENTENCE SUMMARY</a:t>
                      </a:r>
                      <a:endParaRPr sz="1200">
                        <a:solidFill>
                          <a:srgbClr val="000000"/>
                        </a:solidFill>
                        <a:latin typeface="Inter"/>
                        <a:ea typeface="Inter"/>
                        <a:cs typeface="Inter"/>
                        <a:sym typeface="Inter"/>
                      </a:endParaRPr>
                    </a:p>
                  </a:txBody>
                  <a:tcPr marT="91425" marB="91425" marR="91425" marL="91425" anchor="ctr">
                    <a:solidFill>
                      <a:srgbClr val="CCCCCC"/>
                    </a:solidFill>
                  </a:tcPr>
                </a:tc>
                <a:tc hMerge="1"/>
              </a:tr>
              <a:tr h="381000">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1200"/>
                        </a:spcBef>
                        <a:spcAft>
                          <a:spcPts val="1200"/>
                        </a:spcAft>
                        <a:buNone/>
                      </a:pPr>
                      <a:r>
                        <a:t/>
                      </a:r>
                      <a:endParaRPr b="1" sz="1100">
                        <a:solidFill>
                          <a:srgbClr val="E95C3D"/>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Launch Activity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 of the World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7" name="Google Shape;137;p2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8" name="Google Shape;138;p28"/>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39" name="Google Shape;139;p28"/>
          <p:cNvSpPr txBox="1"/>
          <p:nvPr/>
        </p:nvSpPr>
        <p:spPr>
          <a:xfrm>
            <a:off x="455400" y="1541125"/>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Label the seven continents on the map below (which is a Mercator projection). Then, write at least one thing you know (or think you know) about each continent.</a:t>
            </a:r>
            <a:endParaRPr sz="1100">
              <a:solidFill>
                <a:schemeClr val="dk1"/>
              </a:solidFill>
              <a:latin typeface="Halant"/>
              <a:ea typeface="Halant"/>
              <a:cs typeface="Halant"/>
              <a:sym typeface="Halant"/>
            </a:endParaRPr>
          </a:p>
        </p:txBody>
      </p:sp>
      <p:sp>
        <p:nvSpPr>
          <p:cNvPr id="140" name="Google Shape;140;p28"/>
          <p:cNvSpPr txBox="1"/>
          <p:nvPr/>
        </p:nvSpPr>
        <p:spPr>
          <a:xfrm>
            <a:off x="359800" y="6022075"/>
            <a:ext cx="6834300" cy="2829300"/>
          </a:xfrm>
          <a:prstGeom prst="rect">
            <a:avLst/>
          </a:prstGeom>
          <a:noFill/>
          <a:ln>
            <a:noFill/>
          </a:ln>
        </p:spPr>
        <p:txBody>
          <a:bodyPr anchorCtr="0" anchor="t" bIns="109725" lIns="109725" spcFirstLastPara="1" rIns="109725" wrap="square" tIns="109725">
            <a:noAutofit/>
          </a:bodyPr>
          <a:lstStyle/>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1. Africa: </a:t>
            </a:r>
            <a:r>
              <a:rPr b="1" lang="en" sz="1200">
                <a:solidFill>
                  <a:srgbClr val="E95C3D"/>
                </a:solidFill>
                <a:latin typeface="Inter"/>
                <a:ea typeface="Inter"/>
                <a:cs typeface="Inter"/>
                <a:sym typeface="Inter"/>
              </a:rPr>
              <a:t>There is a large desert in North Africa.</a:t>
            </a:r>
            <a:endParaRPr b="1" sz="1200">
              <a:solidFill>
                <a:srgbClr val="E95C3D"/>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2. Antarctica: </a:t>
            </a:r>
            <a:r>
              <a:rPr b="1" lang="en" sz="1200">
                <a:solidFill>
                  <a:srgbClr val="E95C3D"/>
                </a:solidFill>
                <a:latin typeface="Inter"/>
                <a:ea typeface="Inter"/>
                <a:cs typeface="Inter"/>
                <a:sym typeface="Inter"/>
              </a:rPr>
              <a:t>It’s melting because of climate change.</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3. Asia: </a:t>
            </a:r>
            <a:r>
              <a:rPr b="1" lang="en" sz="1200">
                <a:solidFill>
                  <a:srgbClr val="E95C3D"/>
                </a:solidFill>
                <a:latin typeface="Inter"/>
                <a:ea typeface="Inter"/>
                <a:cs typeface="Inter"/>
                <a:sym typeface="Inter"/>
              </a:rPr>
              <a:t>It’s the largest continent.</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4: Australia: </a:t>
            </a:r>
            <a:r>
              <a:rPr b="1" lang="en" sz="1200">
                <a:solidFill>
                  <a:srgbClr val="E95C3D"/>
                </a:solidFill>
                <a:latin typeface="Inter"/>
                <a:ea typeface="Inter"/>
                <a:cs typeface="Inter"/>
                <a:sym typeface="Inter"/>
              </a:rPr>
              <a:t>It looks like an island.</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5. Europe: </a:t>
            </a:r>
            <a:r>
              <a:rPr b="1" lang="en" sz="1200">
                <a:solidFill>
                  <a:srgbClr val="E95C3D"/>
                </a:solidFill>
                <a:latin typeface="Inter"/>
                <a:ea typeface="Inter"/>
                <a:cs typeface="Inter"/>
                <a:sym typeface="Inter"/>
              </a:rPr>
              <a:t>Europeans explored and colonized a lot of the world.</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6. North America: </a:t>
            </a:r>
            <a:r>
              <a:rPr b="1" lang="en" sz="1200">
                <a:solidFill>
                  <a:srgbClr val="E95C3D"/>
                </a:solidFill>
                <a:latin typeface="Inter"/>
                <a:ea typeface="Inter"/>
                <a:cs typeface="Inter"/>
                <a:sym typeface="Inter"/>
              </a:rPr>
              <a:t>It has the U.S., Canada, and Mexico.</a:t>
            </a:r>
            <a:endParaRPr sz="1200">
              <a:solidFill>
                <a:schemeClr val="dk1"/>
              </a:solidFill>
              <a:latin typeface="Inter"/>
              <a:ea typeface="Inter"/>
              <a:cs typeface="Inter"/>
              <a:sym typeface="Inter"/>
            </a:endParaRPr>
          </a:p>
          <a:p>
            <a:pPr indent="0" lvl="0" marL="0" rtl="0" algn="l">
              <a:lnSpc>
                <a:spcPct val="250000"/>
              </a:lnSpc>
              <a:spcBef>
                <a:spcPts val="0"/>
              </a:spcBef>
              <a:spcAft>
                <a:spcPts val="0"/>
              </a:spcAft>
              <a:buNone/>
            </a:pPr>
            <a:r>
              <a:rPr lang="en" sz="1200">
                <a:solidFill>
                  <a:schemeClr val="dk1"/>
                </a:solidFill>
                <a:latin typeface="Inter"/>
                <a:ea typeface="Inter"/>
                <a:cs typeface="Inter"/>
                <a:sym typeface="Inter"/>
              </a:rPr>
              <a:t>7. South America: </a:t>
            </a:r>
            <a:r>
              <a:rPr b="1" lang="en" sz="1200">
                <a:solidFill>
                  <a:srgbClr val="E95C3D"/>
                </a:solidFill>
                <a:latin typeface="Inter"/>
                <a:ea typeface="Inter"/>
                <a:cs typeface="Inter"/>
                <a:sym typeface="Inter"/>
              </a:rPr>
              <a:t>People speak Spanish and Portuguese.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41" name="Google Shape;141;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2" name="Google Shape;142;p28"/>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43" name="Google Shape;14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4" name="Google Shape;144;p28" title="US His DC Project - 2025-06-03T095848.953.jpg"/>
          <p:cNvPicPr preferRelativeResize="0"/>
          <p:nvPr/>
        </p:nvPicPr>
        <p:blipFill>
          <a:blip r:embed="rId5">
            <a:alphaModFix/>
          </a:blip>
          <a:stretch>
            <a:fillRect/>
          </a:stretch>
        </p:blipFill>
        <p:spPr>
          <a:xfrm>
            <a:off x="639138" y="2140525"/>
            <a:ext cx="6494131" cy="3652949"/>
          </a:xfrm>
          <a:prstGeom prst="rect">
            <a:avLst/>
          </a:prstGeom>
          <a:noFill/>
          <a:ln>
            <a:noFill/>
          </a:ln>
        </p:spPr>
      </p:pic>
      <p:sp>
        <p:nvSpPr>
          <p:cNvPr id="145" name="Google Shape;145;p28"/>
          <p:cNvSpPr txBox="1"/>
          <p:nvPr/>
        </p:nvSpPr>
        <p:spPr>
          <a:xfrm>
            <a:off x="3506600" y="3873500"/>
            <a:ext cx="1056600" cy="307500"/>
          </a:xfrm>
          <a:prstGeom prst="rect">
            <a:avLst/>
          </a:prstGeom>
          <a:solidFill>
            <a:schemeClr val="lt1"/>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Africa</a:t>
            </a:r>
            <a:endParaRPr b="1" sz="1200">
              <a:solidFill>
                <a:srgbClr val="E95C3D"/>
              </a:solidFill>
              <a:latin typeface="Inter"/>
              <a:ea typeface="Inter"/>
              <a:cs typeface="Inter"/>
              <a:sym typeface="Inter"/>
            </a:endParaRPr>
          </a:p>
        </p:txBody>
      </p:sp>
      <p:sp>
        <p:nvSpPr>
          <p:cNvPr id="146" name="Google Shape;146;p28"/>
          <p:cNvSpPr txBox="1"/>
          <p:nvPr/>
        </p:nvSpPr>
        <p:spPr>
          <a:xfrm>
            <a:off x="4477175" y="5370000"/>
            <a:ext cx="1056600" cy="307500"/>
          </a:xfrm>
          <a:prstGeom prst="rect">
            <a:avLst/>
          </a:prstGeom>
          <a:solidFill>
            <a:schemeClr val="lt1"/>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Antarctica</a:t>
            </a:r>
            <a:endParaRPr b="1" sz="1200">
              <a:solidFill>
                <a:srgbClr val="E95C3D"/>
              </a:solidFill>
              <a:latin typeface="Inter"/>
              <a:ea typeface="Inter"/>
              <a:cs typeface="Inter"/>
              <a:sym typeface="Inter"/>
            </a:endParaRPr>
          </a:p>
        </p:txBody>
      </p:sp>
      <p:sp>
        <p:nvSpPr>
          <p:cNvPr id="147" name="Google Shape;147;p28"/>
          <p:cNvSpPr txBox="1"/>
          <p:nvPr/>
        </p:nvSpPr>
        <p:spPr>
          <a:xfrm>
            <a:off x="4890900" y="3127938"/>
            <a:ext cx="1056600" cy="307500"/>
          </a:xfrm>
          <a:prstGeom prst="rect">
            <a:avLst/>
          </a:prstGeom>
          <a:solidFill>
            <a:schemeClr val="lt1"/>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Asia</a:t>
            </a:r>
            <a:endParaRPr b="1" sz="1200">
              <a:solidFill>
                <a:srgbClr val="E95C3D"/>
              </a:solidFill>
              <a:latin typeface="Inter"/>
              <a:ea typeface="Inter"/>
              <a:cs typeface="Inter"/>
              <a:sym typeface="Inter"/>
            </a:endParaRPr>
          </a:p>
        </p:txBody>
      </p:sp>
      <p:sp>
        <p:nvSpPr>
          <p:cNvPr id="148" name="Google Shape;148;p28"/>
          <p:cNvSpPr txBox="1"/>
          <p:nvPr/>
        </p:nvSpPr>
        <p:spPr>
          <a:xfrm>
            <a:off x="5646550" y="4499050"/>
            <a:ext cx="1056600" cy="307500"/>
          </a:xfrm>
          <a:prstGeom prst="rect">
            <a:avLst/>
          </a:prstGeom>
          <a:solidFill>
            <a:schemeClr val="lt1"/>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Australia</a:t>
            </a:r>
            <a:endParaRPr b="1" sz="1200">
              <a:solidFill>
                <a:srgbClr val="E95C3D"/>
              </a:solidFill>
              <a:latin typeface="Inter"/>
              <a:ea typeface="Inter"/>
              <a:cs typeface="Inter"/>
              <a:sym typeface="Inter"/>
            </a:endParaRPr>
          </a:p>
        </p:txBody>
      </p:sp>
      <p:sp>
        <p:nvSpPr>
          <p:cNvPr id="149" name="Google Shape;149;p28"/>
          <p:cNvSpPr txBox="1"/>
          <p:nvPr/>
        </p:nvSpPr>
        <p:spPr>
          <a:xfrm>
            <a:off x="1220600" y="3054350"/>
            <a:ext cx="1391100" cy="307500"/>
          </a:xfrm>
          <a:prstGeom prst="rect">
            <a:avLst/>
          </a:prstGeom>
          <a:solidFill>
            <a:schemeClr val="lt1"/>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North America</a:t>
            </a:r>
            <a:endParaRPr b="1" sz="1200">
              <a:solidFill>
                <a:srgbClr val="E95C3D"/>
              </a:solidFill>
              <a:latin typeface="Inter"/>
              <a:ea typeface="Inter"/>
              <a:cs typeface="Inter"/>
              <a:sym typeface="Inter"/>
            </a:endParaRPr>
          </a:p>
        </p:txBody>
      </p:sp>
      <p:sp>
        <p:nvSpPr>
          <p:cNvPr id="150" name="Google Shape;150;p28"/>
          <p:cNvSpPr txBox="1"/>
          <p:nvPr/>
        </p:nvSpPr>
        <p:spPr>
          <a:xfrm>
            <a:off x="1760350" y="4351875"/>
            <a:ext cx="1458900" cy="307500"/>
          </a:xfrm>
          <a:prstGeom prst="rect">
            <a:avLst/>
          </a:prstGeom>
          <a:solidFill>
            <a:schemeClr val="lt1"/>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South America</a:t>
            </a:r>
            <a:endParaRPr b="1" sz="1200">
              <a:solidFill>
                <a:srgbClr val="E95C3D"/>
              </a:solidFill>
              <a:latin typeface="Inter"/>
              <a:ea typeface="Inter"/>
              <a:cs typeface="Inter"/>
              <a:sym typeface="Inter"/>
            </a:endParaRPr>
          </a:p>
        </p:txBody>
      </p:sp>
      <p:sp>
        <p:nvSpPr>
          <p:cNvPr id="151" name="Google Shape;151;p28"/>
          <p:cNvSpPr txBox="1"/>
          <p:nvPr/>
        </p:nvSpPr>
        <p:spPr>
          <a:xfrm>
            <a:off x="3610000" y="2872300"/>
            <a:ext cx="1056600" cy="307500"/>
          </a:xfrm>
          <a:prstGeom prst="rect">
            <a:avLst/>
          </a:prstGeom>
          <a:solidFill>
            <a:schemeClr val="lt1"/>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Europe</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Gallery Walk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as Arguments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7" name="Google Shape;157;p2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8" name="Google Shape;158;p29"/>
          <p:cNvSpPr txBox="1"/>
          <p:nvPr/>
        </p:nvSpPr>
        <p:spPr>
          <a:xfrm>
            <a:off x="455400" y="1160125"/>
            <a:ext cx="6861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Answer the question below, then analyze each map, considering the stories they might be telling.</a:t>
            </a:r>
            <a:endParaRPr sz="1200">
              <a:solidFill>
                <a:schemeClr val="dk1"/>
              </a:solidFill>
              <a:latin typeface="Halant"/>
              <a:ea typeface="Halant"/>
              <a:cs typeface="Halant"/>
              <a:sym typeface="Halant"/>
            </a:endParaRPr>
          </a:p>
        </p:txBody>
      </p:sp>
      <p:sp>
        <p:nvSpPr>
          <p:cNvPr id="159" name="Google Shape;159;p29"/>
          <p:cNvSpPr txBox="1"/>
          <p:nvPr/>
        </p:nvSpPr>
        <p:spPr>
          <a:xfrm>
            <a:off x="469050" y="1668975"/>
            <a:ext cx="6834300" cy="14442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In what ways might maps be arguments for how we see the world?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Maps can be arguments because they show what the mapmaker thinks is important. For example, putting Europe in the center or making some countries look bigger can send a message about power. The way a map is designed can influence how we think about places, people, and even history.</a:t>
            </a:r>
            <a:endParaRPr b="1" sz="1200">
              <a:solidFill>
                <a:srgbClr val="E95C3D"/>
              </a:solidFill>
              <a:latin typeface="Inter"/>
              <a:ea typeface="Inter"/>
              <a:cs typeface="Inter"/>
              <a:sym typeface="Inter"/>
            </a:endParaRPr>
          </a:p>
        </p:txBody>
      </p:sp>
      <p:graphicFrame>
        <p:nvGraphicFramePr>
          <p:cNvPr id="160" name="Google Shape;160;p29"/>
          <p:cNvGraphicFramePr/>
          <p:nvPr/>
        </p:nvGraphicFramePr>
        <p:xfrm>
          <a:off x="482700" y="3187725"/>
          <a:ext cx="3000000" cy="3000000"/>
        </p:xfrm>
        <a:graphic>
          <a:graphicData uri="http://schemas.openxmlformats.org/drawingml/2006/table">
            <a:tbl>
              <a:tblPr>
                <a:noFill/>
                <a:tableStyleId>{6EEF88AE-3C19-4F96-A205-C6A2A124E164}</a:tableStyleId>
              </a:tblPr>
              <a:tblGrid>
                <a:gridCol w="1078025"/>
                <a:gridCol w="1963500"/>
                <a:gridCol w="1923250"/>
                <a:gridCol w="1869525"/>
              </a:tblGrid>
              <a:tr h="260950">
                <a:tc>
                  <a:txBody>
                    <a:bodyPr/>
                    <a:lstStyle/>
                    <a:p>
                      <a:pPr indent="0" lvl="0" marL="0" rtl="0" algn="ctr">
                        <a:spcBef>
                          <a:spcPts val="0"/>
                        </a:spcBef>
                        <a:spcAft>
                          <a:spcPts val="0"/>
                        </a:spcAft>
                        <a:buNone/>
                      </a:pPr>
                      <a:r>
                        <a:t/>
                      </a:r>
                      <a:endParaRPr b="1" sz="1100">
                        <a:latin typeface="Halant"/>
                        <a:ea typeface="Halant"/>
                        <a:cs typeface="Halant"/>
                        <a:sym typeface="Halant"/>
                      </a:endParaRPr>
                    </a:p>
                    <a:p>
                      <a:pPr indent="0" lvl="0" marL="0" rtl="0" algn="ctr">
                        <a:spcBef>
                          <a:spcPts val="0"/>
                        </a:spcBef>
                        <a:spcAft>
                          <a:spcPts val="0"/>
                        </a:spcAft>
                        <a:buNone/>
                      </a:pPr>
                      <a:r>
                        <a:rPr b="1" lang="en" sz="1100">
                          <a:latin typeface="Halant"/>
                          <a:ea typeface="Halant"/>
                          <a:cs typeface="Halant"/>
                          <a:sym typeface="Halant"/>
                        </a:rPr>
                        <a:t>Questions</a:t>
                      </a:r>
                      <a:endParaRPr b="1" sz="1100">
                        <a:latin typeface="Halant"/>
                        <a:ea typeface="Halant"/>
                        <a:cs typeface="Halant"/>
                        <a:sym typeface="Halan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stands out about the map?</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story might it be telling?</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is a question you might as to know more?</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1</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Some continents appear much larger than they actually are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This map prioritizes European dominance by exaggerating size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Why is this the most commonly used map?</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2</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entire world is flipped upside down from the way most people usually see it</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challenges traditional perspectives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How do maps influence the way people view their place in the world?</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3</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continents look stretched vertically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This map tries to represent all countries with accurate relative size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Is this map more accurate than the Mercator?</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4</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Jerusalem is centered, and it looks symbolic than geographically accurate.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reflects a Christian worldview and uses geography to tell a biblical story.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How were maps used in religious or educational settings?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79550">
                <a:tc>
                  <a:txBody>
                    <a:bodyPr/>
                    <a:lstStyle/>
                    <a:p>
                      <a:pPr indent="0" lvl="0" marL="0" rtl="0" algn="l">
                        <a:spcBef>
                          <a:spcPts val="0"/>
                        </a:spcBef>
                        <a:spcAft>
                          <a:spcPts val="0"/>
                        </a:spcAft>
                        <a:buNone/>
                      </a:pPr>
                      <a:r>
                        <a:t/>
                      </a:r>
                      <a:endParaRPr b="1" sz="1100">
                        <a:solidFill>
                          <a:schemeClr val="dk1"/>
                        </a:solidFill>
                        <a:latin typeface="Halant"/>
                        <a:ea typeface="Halant"/>
                        <a:cs typeface="Halant"/>
                        <a:sym typeface="Halant"/>
                      </a:endParaRPr>
                    </a:p>
                    <a:p>
                      <a:pPr indent="0" lvl="0" marL="0" rtl="0" algn="ctr">
                        <a:spcBef>
                          <a:spcPts val="0"/>
                        </a:spcBef>
                        <a:spcAft>
                          <a:spcPts val="0"/>
                        </a:spcAft>
                        <a:buNone/>
                      </a:pPr>
                      <a:r>
                        <a:rPr b="1" lang="en" sz="1100">
                          <a:solidFill>
                            <a:schemeClr val="dk1"/>
                          </a:solidFill>
                          <a:latin typeface="Halant"/>
                          <a:ea typeface="Halant"/>
                          <a:cs typeface="Halant"/>
                          <a:sym typeface="Halant"/>
                        </a:rPr>
                        <a:t>Map 5</a:t>
                      </a:r>
                      <a:endParaRPr b="1" sz="1100">
                        <a:solidFill>
                          <a:schemeClr val="dk1"/>
                        </a:solidFill>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shows Indigenous territories instead of modern political borders.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centers Indigenous knowledge and land claims.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How were these territorial boundaries determined and verified?</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4925">
                <a:tc>
                  <a:txBody>
                    <a:bodyPr/>
                    <a:lstStyle/>
                    <a:p>
                      <a:pPr indent="0" lvl="0" marL="0" rtl="0" algn="ctr">
                        <a:spcBef>
                          <a:spcPts val="0"/>
                        </a:spcBef>
                        <a:spcAft>
                          <a:spcPts val="0"/>
                        </a:spcAft>
                        <a:buNone/>
                      </a:pPr>
                      <a:r>
                        <a:rPr b="1" lang="en" sz="1100">
                          <a:solidFill>
                            <a:schemeClr val="dk1"/>
                          </a:solidFill>
                          <a:latin typeface="Halant"/>
                          <a:ea typeface="Halant"/>
                          <a:cs typeface="Halant"/>
                          <a:sym typeface="Halant"/>
                        </a:rPr>
                        <a:t>Map 6</a:t>
                      </a:r>
                      <a:endParaRPr b="1" sz="1100">
                        <a:solidFill>
                          <a:schemeClr val="dk1"/>
                        </a:solidFill>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It’s beautifully detailed and seems focused on coastlines and maritime navigation.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reflects the power and priorities of the Dutch during the Age of Exploration.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How did sea atlases like this shape European exploration and colonialism?</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61" name="Google Shape;161;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2" name="Google Shape;162;p29"/>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63" name="Google Shape;163;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graphicFrame>
        <p:nvGraphicFramePr>
          <p:cNvPr id="168" name="Google Shape;168;p30"/>
          <p:cNvGraphicFramePr/>
          <p:nvPr/>
        </p:nvGraphicFramePr>
        <p:xfrm>
          <a:off x="339241" y="1741714"/>
          <a:ext cx="3000000" cy="3000000"/>
        </p:xfrm>
        <a:graphic>
          <a:graphicData uri="http://schemas.openxmlformats.org/drawingml/2006/table">
            <a:tbl>
              <a:tblPr>
                <a:noFill/>
                <a:tableStyleId>{6EEF88AE-3C19-4F96-A205-C6A2A124E164}</a:tableStyleId>
              </a:tblPr>
              <a:tblGrid>
                <a:gridCol w="7081925"/>
              </a:tblGrid>
              <a:tr h="524250">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Halant"/>
                          <a:ea typeface="Halant"/>
                          <a:cs typeface="Halant"/>
                          <a:sym typeface="Halant"/>
                        </a:rPr>
                        <a:t>Source: </a:t>
                      </a:r>
                      <a:r>
                        <a:rPr lang="en" sz="1100">
                          <a:solidFill>
                            <a:schemeClr val="dk1"/>
                          </a:solidFill>
                          <a:latin typeface="Halant"/>
                          <a:ea typeface="Halant"/>
                          <a:cs typeface="Halant"/>
                          <a:sym typeface="Halant"/>
                        </a:rPr>
                        <a:t>Cara </a:t>
                      </a:r>
                      <a:r>
                        <a:rPr lang="en" sz="1100">
                          <a:solidFill>
                            <a:schemeClr val="dk1"/>
                          </a:solidFill>
                          <a:latin typeface="Halant"/>
                          <a:ea typeface="Halant"/>
                          <a:cs typeface="Halant"/>
                          <a:sym typeface="Halant"/>
                        </a:rPr>
                        <a:t>Giaimo</a:t>
                      </a:r>
                      <a:r>
                        <a:rPr lang="en" sz="1100">
                          <a:solidFill>
                            <a:schemeClr val="dk1"/>
                          </a:solidFill>
                          <a:latin typeface="Halant"/>
                          <a:ea typeface="Halant"/>
                          <a:cs typeface="Halant"/>
                          <a:sym typeface="Halant"/>
                        </a:rPr>
                        <a:t>, “Why Map Historians Are Annoyed With Boston Public Schools,” in </a:t>
                      </a:r>
                      <a:r>
                        <a:rPr i="1" lang="en" sz="1100">
                          <a:solidFill>
                            <a:schemeClr val="dk1"/>
                          </a:solidFill>
                          <a:latin typeface="Halant"/>
                          <a:ea typeface="Halant"/>
                          <a:cs typeface="Halant"/>
                          <a:sym typeface="Halant"/>
                        </a:rPr>
                        <a:t>Atlas Obscura</a:t>
                      </a:r>
                      <a:r>
                        <a:rPr lang="en" sz="1100">
                          <a:solidFill>
                            <a:schemeClr val="dk1"/>
                          </a:solidFill>
                          <a:latin typeface="Halant"/>
                          <a:ea typeface="Halant"/>
                          <a:cs typeface="Halant"/>
                          <a:sym typeface="Halant"/>
                        </a:rPr>
                        <a:t>, March 29, 2017.</a:t>
                      </a:r>
                      <a:endParaRPr sz="1100">
                        <a:solidFill>
                          <a:schemeClr val="dk1"/>
                        </a:solidFill>
                        <a:latin typeface="Halant"/>
                        <a:ea typeface="Halant"/>
                        <a:cs typeface="Halant"/>
                        <a:sym typeface="Halant"/>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07075">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Earlier this month, the social studies classrooms of Boston Public Schools underwent a slight but significant change in decor. Their walls were already hung with the Mercator Projection—a common choice of world maps for schools—which distorts the size of each land mass but keeps continental shapes intact. But now the classrooms have received a different projection, the Peters, which stretches out the world in order to give each continent a proportionally accurate amount of room. On the Peters, Canada—so huge on the Mercator—shrinks to its proper size, while Africa, which the Mercator shows shrunk and jammed beneath a too-large Europe, stretches out.</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Boston educators are celebrating the choice. “It was amazingly interesting to see [the students] questioning what they thought they knew,” social studies director Natacha Scott </a:t>
                      </a:r>
                      <a:r>
                        <a:rPr lang="en" sz="1100">
                          <a:solidFill>
                            <a:schemeClr val="dk1"/>
                          </a:solidFill>
                          <a:uFill>
                            <a:noFill/>
                          </a:uFill>
                          <a:latin typeface="Inter"/>
                          <a:ea typeface="Inter"/>
                          <a:cs typeface="Inter"/>
                          <a:sym typeface="Inter"/>
                          <a:hlinkClick r:id="rId3">
                            <a:extLst>
                              <a:ext uri="{A12FA001-AC4F-418D-AE19-62706E023703}">
                                <ahyp:hlinkClr val="tx"/>
                              </a:ext>
                            </a:extLst>
                          </a:hlinkClick>
                        </a:rPr>
                        <a:t>told </a:t>
                      </a:r>
                      <a:r>
                        <a:rPr i="1" lang="en" sz="1100">
                          <a:solidFill>
                            <a:schemeClr val="dk1"/>
                          </a:solidFill>
                          <a:uFill>
                            <a:noFill/>
                          </a:uFill>
                          <a:latin typeface="Inter"/>
                          <a:ea typeface="Inter"/>
                          <a:cs typeface="Inter"/>
                          <a:sym typeface="Inter"/>
                          <a:hlinkClick r:id="rId4">
                            <a:extLst>
                              <a:ext uri="{A12FA001-AC4F-418D-AE19-62706E023703}">
                                <ahyp:hlinkClr val="tx"/>
                              </a:ext>
                            </a:extLst>
                          </a:hlinkClick>
                        </a:rPr>
                        <a:t>NPR</a:t>
                      </a:r>
                      <a:r>
                        <a:rPr lang="en" sz="1100">
                          <a:solidFill>
                            <a:schemeClr val="dk1"/>
                          </a:solidFill>
                          <a:latin typeface="Inter"/>
                          <a:ea typeface="Inter"/>
                          <a:cs typeface="Inter"/>
                          <a:sym typeface="Inter"/>
                        </a:rPr>
                        <a:t> after the Peters was introduced…</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“There are a large number of other map projections, many of which are better than either one of those,” says Mark Monmonier, author of </a:t>
                      </a:r>
                      <a:r>
                        <a:rPr i="1" lang="en" sz="1100">
                          <a:solidFill>
                            <a:schemeClr val="dk1"/>
                          </a:solidFill>
                          <a:latin typeface="Inter"/>
                          <a:ea typeface="Inter"/>
                          <a:cs typeface="Inter"/>
                          <a:sym typeface="Inter"/>
                        </a:rPr>
                        <a:t>Rhumb Lines and Map Wars: A Social History of the Mercator Projection</a:t>
                      </a:r>
                      <a:r>
                        <a:rPr lang="en" sz="1100">
                          <a:solidFill>
                            <a:schemeClr val="dk1"/>
                          </a:solidFill>
                          <a:latin typeface="Inter"/>
                          <a:ea typeface="Inter"/>
                          <a:cs typeface="Inter"/>
                          <a:sym typeface="Inter"/>
                        </a:rPr>
                        <a:t>. Even Ronald Grim, curator of the Norman B. Leventhal Map Center at the Boston Public Library, had concerns: “In my mind, both the Mercator and the Peters are controversial projections,” he says in a phone interview. “But we were not asked to be part of the decision.”</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Making a map projection is a necessarily difficult task. The Earth is resolutely three-dimensional, and any attempts to smooth it out are going to add a certain amount of warping. It’s a balancing act: the more accurate you make the continents’ relative area, the more you have to distort their shapes, and vice versa. The art of cartography lies in choosing to privilege one or another of these accuracies—or finding a sweet spot between them that serves your particular purpose.</a:t>
                      </a:r>
                      <a:endParaRPr sz="1100">
                        <a:solidFill>
                          <a:schemeClr val="dk1"/>
                        </a:solidFill>
                        <a:latin typeface="Inter"/>
                        <a:ea typeface="Inter"/>
                        <a:cs typeface="Inter"/>
                        <a:sym typeface="Inter"/>
                      </a:endParaRPr>
                    </a:p>
                  </a:txBody>
                  <a:tcPr marT="95775" marB="95775" marR="97150" marL="971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69" name="Google Shape;169;p30"/>
          <p:cNvSpPr txBox="1"/>
          <p:nvPr/>
        </p:nvSpPr>
        <p:spPr>
          <a:xfrm>
            <a:off x="339175" y="1085750"/>
            <a:ext cx="7081800" cy="5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Analyze the following sources with a 3, 2, 1 Approach. List three details from the source. Make two connections to other historical ideas, events, people, developments, etc. Write a one sentence summary.</a:t>
            </a:r>
            <a:endParaRPr sz="1200">
              <a:solidFill>
                <a:srgbClr val="000000"/>
              </a:solidFill>
              <a:latin typeface="Halant"/>
              <a:ea typeface="Halant"/>
              <a:cs typeface="Halant"/>
              <a:sym typeface="Halant"/>
            </a:endParaRPr>
          </a:p>
        </p:txBody>
      </p:sp>
      <p:sp>
        <p:nvSpPr>
          <p:cNvPr id="170" name="Google Shape;170;p3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Gallery Walk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in Schools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71" name="Google Shape;171;p30"/>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72" name="Google Shape;172;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3" name="Google Shape;173;p30"/>
          <p:cNvPicPr preferRelativeResize="0"/>
          <p:nvPr/>
        </p:nvPicPr>
        <p:blipFill>
          <a:blip r:embed="rId6">
            <a:alphaModFix/>
          </a:blip>
          <a:stretch>
            <a:fillRect/>
          </a:stretch>
        </p:blipFill>
        <p:spPr>
          <a:xfrm>
            <a:off x="381544" y="9348271"/>
            <a:ext cx="425136" cy="425136"/>
          </a:xfrm>
          <a:prstGeom prst="rect">
            <a:avLst/>
          </a:prstGeom>
          <a:noFill/>
          <a:ln>
            <a:noFill/>
          </a:ln>
        </p:spPr>
      </p:pic>
      <p:sp>
        <p:nvSpPr>
          <p:cNvPr id="174" name="Google Shape;174;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5" name="Google Shape;175;p30"/>
          <p:cNvGraphicFramePr/>
          <p:nvPr/>
        </p:nvGraphicFramePr>
        <p:xfrm>
          <a:off x="381500" y="6515100"/>
          <a:ext cx="3000000" cy="3000000"/>
        </p:xfrm>
        <a:graphic>
          <a:graphicData uri="http://schemas.openxmlformats.org/drawingml/2006/table">
            <a:tbl>
              <a:tblPr>
                <a:noFill/>
                <a:tableStyleId>{6EEF88AE-3C19-4F96-A205-C6A2A124E164}</a:tableStyleId>
              </a:tblPr>
              <a:tblGrid>
                <a:gridCol w="2346500"/>
                <a:gridCol w="2346500"/>
                <a:gridCol w="2346500"/>
              </a:tblGrid>
              <a:tr h="381000">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381000">
                <a:tc gridSpan="3">
                  <a:txBody>
                    <a:bodyPr/>
                    <a:lstStyle/>
                    <a:p>
                      <a:pPr indent="-292100" lvl="0" marL="457200" rtl="0" algn="l">
                        <a:lnSpc>
                          <a:spcPct val="100000"/>
                        </a:lnSpc>
                        <a:spcBef>
                          <a:spcPts val="1200"/>
                        </a:spcBef>
                        <a:spcAft>
                          <a:spcPts val="0"/>
                        </a:spcAft>
                        <a:buClr>
                          <a:srgbClr val="E95C3D"/>
                        </a:buClr>
                        <a:buSzPts val="1000"/>
                        <a:buFont typeface="Inter"/>
                        <a:buAutoNum type="arabicPeriod"/>
                      </a:pPr>
                      <a:r>
                        <a:rPr b="1" lang="en" sz="1100">
                          <a:solidFill>
                            <a:srgbClr val="E95C3D"/>
                          </a:solidFill>
                          <a:latin typeface="Inter"/>
                          <a:ea typeface="Inter"/>
                          <a:cs typeface="Inter"/>
                          <a:sym typeface="Inter"/>
                        </a:rPr>
                        <a:t>Boston Public Schools replaced the Mercator projection maps with the Gall-Peters projection in classrooms.</a:t>
                      </a:r>
                      <a:endParaRPr b="1" sz="11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AutoNum type="arabicPeriod"/>
                      </a:pPr>
                      <a:r>
                        <a:rPr b="1" lang="en" sz="1100">
                          <a:solidFill>
                            <a:srgbClr val="E95C3D"/>
                          </a:solidFill>
                          <a:latin typeface="Inter"/>
                          <a:ea typeface="Inter"/>
                          <a:cs typeface="Inter"/>
                          <a:sym typeface="Inter"/>
                        </a:rPr>
                        <a:t>The Mercator projection enlarges regions like Europe and North America while shrinking Africa and South America.</a:t>
                      </a:r>
                      <a:endParaRPr b="1" sz="11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AutoNum type="arabicPeriod"/>
                      </a:pPr>
                      <a:r>
                        <a:rPr b="1" lang="en" sz="1100">
                          <a:solidFill>
                            <a:srgbClr val="E95C3D"/>
                          </a:solidFill>
                          <a:latin typeface="Inter"/>
                          <a:ea typeface="Inter"/>
                          <a:cs typeface="Inter"/>
                          <a:sym typeface="Inter"/>
                        </a:rPr>
                        <a:t>The Gall-Peters map aims to show landmasses in proportionally accurate sizes, which changes how students see the world.</a:t>
                      </a:r>
                      <a:endParaRPr b="1" sz="1100">
                        <a:solidFill>
                          <a:srgbClr val="E95C3D"/>
                        </a:solidFill>
                        <a:latin typeface="Inter"/>
                        <a:ea typeface="Inter"/>
                        <a:cs typeface="Inter"/>
                        <a:sym typeface="Inter"/>
                      </a:endParaRPr>
                    </a:p>
                  </a:txBody>
                  <a:tcPr marT="91425" marB="91425" marR="91425" marL="91425"/>
                </a:tc>
                <a:tc hMerge="1"/>
                <a:tc hMerge="1"/>
              </a:tr>
              <a:tr h="381000">
                <a:tc>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1 SENTENCE SUMMARY</a:t>
                      </a:r>
                      <a:endParaRPr sz="1200">
                        <a:solidFill>
                          <a:srgbClr val="000000"/>
                        </a:solidFill>
                        <a:latin typeface="Inter"/>
                        <a:ea typeface="Inter"/>
                        <a:cs typeface="Inter"/>
                        <a:sym typeface="Inter"/>
                      </a:endParaRPr>
                    </a:p>
                  </a:txBody>
                  <a:tcPr marT="91425" marB="91425" marR="91425" marL="91425" anchor="ctr">
                    <a:solidFill>
                      <a:srgbClr val="CCCCCC"/>
                    </a:solidFill>
                  </a:tcPr>
                </a:tc>
                <a:tc hMerge="1"/>
              </a:tr>
              <a:tr h="381000">
                <a:tc>
                  <a:txBody>
                    <a:bodyPr/>
                    <a:lstStyle/>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Ideas of Eurocentrism</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Debates over curriculum</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1200"/>
                        </a:spcBef>
                        <a:spcAft>
                          <a:spcPts val="1200"/>
                        </a:spcAft>
                        <a:buNone/>
                      </a:pPr>
                      <a:r>
                        <a:rPr b="1" lang="en" sz="1100">
                          <a:solidFill>
                            <a:srgbClr val="E95C3D"/>
                          </a:solidFill>
                          <a:latin typeface="Inter"/>
                          <a:ea typeface="Inter"/>
                          <a:cs typeface="Inter"/>
                          <a:sym typeface="Inter"/>
                        </a:rPr>
                        <a:t>Boston educators replaced Mercator maps with the Peters projection to challenge geographic bias and help students question what they think they know about the world.</a:t>
                      </a:r>
                      <a:endParaRPr b="1" sz="1100">
                        <a:solidFill>
                          <a:srgbClr val="E95C3D"/>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